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690813"/>
            <a:ext cx="7477601" cy="18037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101"/>
              </a:lnSpc>
              <a:buNone/>
            </a:pPr>
            <a:r>
              <a:rPr lang="en-US" sz="568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Anti-Sleep Alarm for Drivers</a:t>
            </a:r>
            <a:endParaRPr lang="en-US" sz="5681" dirty="0"/>
          </a:p>
        </p:txBody>
      </p:sp>
      <p:sp>
        <p:nvSpPr>
          <p:cNvPr id="6" name="Text 2"/>
          <p:cNvSpPr/>
          <p:nvPr/>
        </p:nvSpPr>
        <p:spPr>
          <a:xfrm>
            <a:off x="6319599" y="4827865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 IoT-based system to detect driver drowsiness and provide timely alerts to prevent accidents.</a:t>
            </a: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764381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Circuit Diagram:</a:t>
            </a:r>
            <a:endParaRPr lang="en-US" sz="411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1862138"/>
            <a:ext cx="9933503" cy="49977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7109817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50959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Implementation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1152644" y="2496264"/>
            <a:ext cx="27742" cy="4223742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982218"/>
            <a:ext cx="777597" cy="27742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746177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72336" y="2800112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6"/>
          <p:cNvSpPr/>
          <p:nvPr/>
        </p:nvSpPr>
        <p:spPr>
          <a:xfrm>
            <a:off x="2388513" y="2718435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Hardware Assembly</a:t>
            </a:r>
            <a:endParaRPr lang="en-US" sz="2058" dirty="0"/>
          </a:p>
        </p:txBody>
      </p:sp>
      <p:sp>
        <p:nvSpPr>
          <p:cNvPr id="11" name="Text 7"/>
          <p:cNvSpPr/>
          <p:nvPr/>
        </p:nvSpPr>
        <p:spPr>
          <a:xfrm>
            <a:off x="2388513" y="31784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 all components to microcontroller.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464189"/>
            <a:ext cx="777597" cy="27742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22814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2336" y="4282083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1"/>
          <p:cNvSpPr/>
          <p:nvPr/>
        </p:nvSpPr>
        <p:spPr>
          <a:xfrm>
            <a:off x="2388513" y="4200406"/>
            <a:ext cx="275594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Software Development</a:t>
            </a:r>
            <a:endParaRPr lang="en-US" sz="2058" dirty="0"/>
          </a:p>
        </p:txBody>
      </p:sp>
      <p:sp>
        <p:nvSpPr>
          <p:cNvPr id="16" name="Text 12"/>
          <p:cNvSpPr/>
          <p:nvPr/>
        </p:nvSpPr>
        <p:spPr>
          <a:xfrm>
            <a:off x="2388513" y="46604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Write code to detect drowsiness.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946160"/>
            <a:ext cx="777597" cy="27742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71011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72336" y="5764054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0" dirty="0"/>
          </a:p>
        </p:txBody>
      </p:sp>
      <p:sp>
        <p:nvSpPr>
          <p:cNvPr id="20" name="Text 16"/>
          <p:cNvSpPr/>
          <p:nvPr/>
        </p:nvSpPr>
        <p:spPr>
          <a:xfrm>
            <a:off x="2388513" y="568237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Real-World Testing</a:t>
            </a:r>
            <a:endParaRPr lang="en-US" sz="2058" dirty="0"/>
          </a:p>
        </p:txBody>
      </p:sp>
      <p:sp>
        <p:nvSpPr>
          <p:cNvPr id="21" name="Text 17"/>
          <p:cNvSpPr/>
          <p:nvPr/>
        </p:nvSpPr>
        <p:spPr>
          <a:xfrm>
            <a:off x="2388513" y="6142434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Install and test in vehicle conditions.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968704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Results</a:t>
            </a:r>
            <a:endParaRPr lang="en-US" sz="4117" dirty="0"/>
          </a:p>
        </p:txBody>
      </p:sp>
      <p:sp>
        <p:nvSpPr>
          <p:cNvPr id="6" name="Shape 2"/>
          <p:cNvSpPr/>
          <p:nvPr/>
        </p:nvSpPr>
        <p:spPr>
          <a:xfrm>
            <a:off x="4490799" y="3955375"/>
            <a:ext cx="4542115" cy="1305520"/>
          </a:xfrm>
          <a:prstGeom prst="roundRect">
            <a:avLst>
              <a:gd name="adj" fmla="val 3063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35830" y="420040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Drowsiness Detection</a:t>
            </a:r>
            <a:endParaRPr lang="en-US" sz="2058" dirty="0"/>
          </a:p>
        </p:txBody>
      </p:sp>
      <p:sp>
        <p:nvSpPr>
          <p:cNvPr id="8" name="Text 4"/>
          <p:cNvSpPr/>
          <p:nvPr/>
        </p:nvSpPr>
        <p:spPr>
          <a:xfrm>
            <a:off x="4735830" y="4660463"/>
            <a:ext cx="405205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Accurately detect when driver is drowsy.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955375"/>
            <a:ext cx="4542115" cy="1305520"/>
          </a:xfrm>
          <a:prstGeom prst="roundRect">
            <a:avLst>
              <a:gd name="adj" fmla="val 30636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500116" y="420040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Alert System</a:t>
            </a:r>
            <a:endParaRPr lang="en-US" sz="2058" dirty="0"/>
          </a:p>
        </p:txBody>
      </p:sp>
      <p:sp>
        <p:nvSpPr>
          <p:cNvPr id="11" name="Text 7"/>
          <p:cNvSpPr/>
          <p:nvPr/>
        </p:nvSpPr>
        <p:spPr>
          <a:xfrm>
            <a:off x="9500116" y="4660463"/>
            <a:ext cx="405205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Trigger buzzer and stop vehicle wheels.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9163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4117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689390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46698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Accident Prevention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348389" y="4927044"/>
            <a:ext cx="480012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 risk of accidents due to drowsy driving.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768" y="3689390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446698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IoT-based Solution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7481768" y="4927044"/>
            <a:ext cx="480012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Leverages sensors and microcontroller for real-time monitoring.</a:t>
            </a:r>
            <a:endParaRPr lang="en-US" sz="175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95523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Future Scope</a:t>
            </a:r>
            <a:endParaRPr lang="en-US" sz="4117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1941909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77428" y="216408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Improved Algorithms</a:t>
            </a:r>
            <a:endParaRPr lang="en-US" sz="2058" dirty="0"/>
          </a:p>
        </p:txBody>
      </p:sp>
      <p:sp>
        <p:nvSpPr>
          <p:cNvPr id="8" name="Text 3"/>
          <p:cNvSpPr/>
          <p:nvPr/>
        </p:nvSpPr>
        <p:spPr>
          <a:xfrm>
            <a:off x="2277428" y="2624137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Use advanced ML for better drowsiness detection.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3719393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77428" y="39415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Vehicle Integration</a:t>
            </a:r>
            <a:endParaRPr lang="en-US" sz="2058" dirty="0"/>
          </a:p>
        </p:txBody>
      </p:sp>
      <p:sp>
        <p:nvSpPr>
          <p:cNvPr id="11" name="Text 5"/>
          <p:cNvSpPr/>
          <p:nvPr/>
        </p:nvSpPr>
        <p:spPr>
          <a:xfrm>
            <a:off x="2277428" y="4401622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 to vehicle controls to slow down car.</a:t>
            </a:r>
            <a:endParaRPr lang="en-US" sz="17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5496878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77428" y="571904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Market Deployment</a:t>
            </a:r>
            <a:endParaRPr lang="en-US" sz="2058" dirty="0"/>
          </a:p>
        </p:txBody>
      </p:sp>
      <p:sp>
        <p:nvSpPr>
          <p:cNvPr id="14" name="Text 7"/>
          <p:cNvSpPr/>
          <p:nvPr/>
        </p:nvSpPr>
        <p:spPr>
          <a:xfrm>
            <a:off x="2277428" y="617910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Work with automakers to make it a standard safety feature.</a:t>
            </a:r>
            <a:endParaRPr lang="en-US" sz="175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45375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Thank You !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3143131"/>
            <a:ext cx="9933503" cy="3040975"/>
          </a:xfrm>
          <a:prstGeom prst="roundRect">
            <a:avLst>
              <a:gd name="adj" fmla="val 13152"/>
            </a:avLst>
          </a:prstGeom>
          <a:solidFill>
            <a:srgbClr val="F3F3FF"/>
          </a:solidFill>
          <a:ln w="53340">
            <a:solidFill>
              <a:srgbClr val="DFDFE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624018" y="3337322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Submitted by: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624018" y="3825954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Nikhil Ramteke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337322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3825954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Roshan Kumar Paikra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624018" y="4485918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Deepak Kumar Lakra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485918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Mandeya Ram Kashyap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2624018" y="5145881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Guided by:  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2624018" y="5634514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Prof. Himanshu Mokashe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5145881"/>
            <a:ext cx="44652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2227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Contents: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703790" y="3097768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Aim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703790" y="3541990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3986213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Requirements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703790" y="4430435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Methodology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703790" y="4874657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Result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03790" y="5318879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Conclusion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703790" y="5763101"/>
            <a:ext cx="434030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Future Scope</a:t>
            </a:r>
            <a:endParaRPr lang="en-US" sz="17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687" y="3258860"/>
            <a:ext cx="4695706" cy="2683550"/>
          </a:xfrm>
          <a:prstGeom prst="rect">
            <a:avLst/>
          </a:prstGeom>
        </p:spPr>
      </p:pic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33055"/>
            <a:ext cx="6751558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Anti-Sleep Alarm for drivers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348389" y="3719632"/>
            <a:ext cx="46957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Aim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The goal of this project is to create an IOT-based alarm system that helps drivers stay awake and alert by detecting drowsiness and providing timely warnings.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593687" y="3719632"/>
            <a:ext cx="4695706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u="sng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Introduction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Drowsy driving is a major cause of accidents. Traditional methods to keep drivers awake aren't always effective. This project uses modern IOT technology to monitor the driver's alertness and provide alerts to prevent accidents.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460784" y="597218"/>
            <a:ext cx="5109924" cy="6387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29"/>
              </a:lnSpc>
              <a:buNone/>
            </a:pPr>
            <a:r>
              <a:rPr lang="en-US" sz="402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Requirements:</a:t>
            </a:r>
            <a:endParaRPr lang="en-US" sz="4024" dirty="0"/>
          </a:p>
        </p:txBody>
      </p:sp>
      <p:sp>
        <p:nvSpPr>
          <p:cNvPr id="5" name="Text 2"/>
          <p:cNvSpPr/>
          <p:nvPr/>
        </p:nvSpPr>
        <p:spPr>
          <a:xfrm>
            <a:off x="2460784" y="1561743"/>
            <a:ext cx="3311128" cy="3831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8"/>
              </a:lnSpc>
              <a:buNone/>
            </a:pPr>
            <a:r>
              <a:rPr lang="en-US" sz="2414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Hardware Components:</a:t>
            </a:r>
            <a:endParaRPr lang="en-US" sz="2414" dirty="0"/>
          </a:p>
        </p:txBody>
      </p:sp>
      <p:sp>
        <p:nvSpPr>
          <p:cNvPr id="6" name="Text 3"/>
          <p:cNvSpPr/>
          <p:nvPr/>
        </p:nvSpPr>
        <p:spPr>
          <a:xfrm>
            <a:off x="2460784" y="2487811"/>
            <a:ext cx="2554962" cy="319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5"/>
              </a:lnSpc>
              <a:buNone/>
            </a:pPr>
            <a:r>
              <a:rPr lang="en-US" sz="201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Relay</a:t>
            </a:r>
            <a:endParaRPr lang="en-US" sz="2012" dirty="0"/>
          </a:p>
        </p:txBody>
      </p:sp>
      <p:sp>
        <p:nvSpPr>
          <p:cNvPr id="7" name="Text 4"/>
          <p:cNvSpPr/>
          <p:nvPr/>
        </p:nvSpPr>
        <p:spPr>
          <a:xfrm>
            <a:off x="2460784" y="3024307"/>
            <a:ext cx="28826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171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Controls buzzer and alert system.</a:t>
            </a:r>
            <a:endParaRPr lang="en-US" sz="171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784" y="3963472"/>
            <a:ext cx="2882622" cy="28826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460784" y="7090410"/>
            <a:ext cx="2882622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6"/>
              </a:lnSpc>
              <a:buNone/>
            </a:pPr>
            <a:endParaRPr lang="en-US" sz="1710" dirty="0"/>
          </a:p>
        </p:txBody>
      </p:sp>
      <p:sp>
        <p:nvSpPr>
          <p:cNvPr id="10" name="Text 6"/>
          <p:cNvSpPr/>
          <p:nvPr/>
        </p:nvSpPr>
        <p:spPr>
          <a:xfrm>
            <a:off x="5880854" y="2487811"/>
            <a:ext cx="2554962" cy="319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5"/>
              </a:lnSpc>
              <a:buNone/>
            </a:pPr>
            <a:r>
              <a:rPr lang="en-US" sz="201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Piezo Buzzer</a:t>
            </a:r>
            <a:endParaRPr lang="en-US" sz="2012" dirty="0"/>
          </a:p>
        </p:txBody>
      </p:sp>
      <p:sp>
        <p:nvSpPr>
          <p:cNvPr id="11" name="Text 7"/>
          <p:cNvSpPr/>
          <p:nvPr/>
        </p:nvSpPr>
        <p:spPr>
          <a:xfrm>
            <a:off x="5880854" y="3024307"/>
            <a:ext cx="28826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171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Emits loud sound to wake driver.</a:t>
            </a:r>
            <a:endParaRPr lang="en-US" sz="171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54" y="3963472"/>
            <a:ext cx="2882622" cy="288262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880854" y="7090410"/>
            <a:ext cx="2882622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6"/>
              </a:lnSpc>
              <a:buNone/>
            </a:pPr>
            <a:endParaRPr lang="en-US" sz="1710" dirty="0"/>
          </a:p>
        </p:txBody>
      </p:sp>
      <p:sp>
        <p:nvSpPr>
          <p:cNvPr id="14" name="Text 9"/>
          <p:cNvSpPr/>
          <p:nvPr/>
        </p:nvSpPr>
        <p:spPr>
          <a:xfrm>
            <a:off x="9300924" y="2487811"/>
            <a:ext cx="2554962" cy="3193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15"/>
              </a:lnSpc>
              <a:buNone/>
            </a:pPr>
            <a:r>
              <a:rPr lang="en-US" sz="2012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Arduino Nano</a:t>
            </a:r>
            <a:endParaRPr lang="en-US" sz="2012" dirty="0"/>
          </a:p>
        </p:txBody>
      </p:sp>
      <p:sp>
        <p:nvSpPr>
          <p:cNvPr id="15" name="Text 10"/>
          <p:cNvSpPr/>
          <p:nvPr/>
        </p:nvSpPr>
        <p:spPr>
          <a:xfrm>
            <a:off x="9300924" y="3024307"/>
            <a:ext cx="2882622" cy="694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6"/>
              </a:lnSpc>
              <a:buNone/>
            </a:pPr>
            <a:r>
              <a:rPr lang="en-US" sz="171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Brain of the system, processes data.</a:t>
            </a:r>
            <a:endParaRPr lang="en-US" sz="171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924" y="3963472"/>
            <a:ext cx="2882622" cy="288262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300924" y="7090410"/>
            <a:ext cx="2882622" cy="3474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6"/>
              </a:lnSpc>
              <a:buNone/>
            </a:pPr>
            <a:endParaRPr lang="en-US" sz="1710" dirty="0"/>
          </a:p>
        </p:txBody>
      </p:sp>
      <p:pic>
        <p:nvPicPr>
          <p:cNvPr id="18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878205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More Hardware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348389" y="208704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9V Battery</a:t>
            </a:r>
            <a:endParaRPr lang="en-US" sz="2058" dirty="0"/>
          </a:p>
        </p:txBody>
      </p:sp>
      <p:sp>
        <p:nvSpPr>
          <p:cNvPr id="6" name="Text 3"/>
          <p:cNvSpPr/>
          <p:nvPr/>
        </p:nvSpPr>
        <p:spPr>
          <a:xfrm>
            <a:off x="2348389" y="2636044"/>
            <a:ext cx="2950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Powers the entire system.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241358"/>
            <a:ext cx="2950488" cy="29504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6441758"/>
            <a:ext cx="29504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848469" y="208704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Gear Motor</a:t>
            </a:r>
            <a:endParaRPr lang="en-US" sz="2058" dirty="0"/>
          </a:p>
        </p:txBody>
      </p:sp>
      <p:sp>
        <p:nvSpPr>
          <p:cNvPr id="10" name="Text 6"/>
          <p:cNvSpPr/>
          <p:nvPr/>
        </p:nvSpPr>
        <p:spPr>
          <a:xfrm>
            <a:off x="5848469" y="2636044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Vibrates steering wheel to alert driver.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469" y="3596759"/>
            <a:ext cx="2949416" cy="294941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848469" y="6796088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9347478" y="208704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Eye Blink Sensor</a:t>
            </a:r>
            <a:endParaRPr lang="en-US" sz="2058" dirty="0"/>
          </a:p>
        </p:txBody>
      </p:sp>
      <p:sp>
        <p:nvSpPr>
          <p:cNvPr id="14" name="Text 9"/>
          <p:cNvSpPr/>
          <p:nvPr/>
        </p:nvSpPr>
        <p:spPr>
          <a:xfrm>
            <a:off x="9347478" y="2636044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Monitors eye movements for drowsiness.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478" y="3596759"/>
            <a:ext cx="2949416" cy="2052757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347478" y="5899428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7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878205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More Hardware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348389" y="208704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Wheel</a:t>
            </a:r>
            <a:endParaRPr lang="en-US" sz="2058" dirty="0"/>
          </a:p>
        </p:txBody>
      </p:sp>
      <p:sp>
        <p:nvSpPr>
          <p:cNvPr id="6" name="Text 3"/>
          <p:cNvSpPr/>
          <p:nvPr/>
        </p:nvSpPr>
        <p:spPr>
          <a:xfrm>
            <a:off x="2348389" y="2636044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Rotating part of the vehicle.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89" y="3241358"/>
            <a:ext cx="2949416" cy="29494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48389" y="6440686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847398" y="208704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SPST Switch</a:t>
            </a:r>
            <a:endParaRPr lang="en-US" sz="2058" dirty="0"/>
          </a:p>
        </p:txBody>
      </p:sp>
      <p:sp>
        <p:nvSpPr>
          <p:cNvPr id="10" name="Text 6"/>
          <p:cNvSpPr/>
          <p:nvPr/>
        </p:nvSpPr>
        <p:spPr>
          <a:xfrm>
            <a:off x="5847398" y="2636044"/>
            <a:ext cx="294941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Turns the system on and off manually.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398" y="3596759"/>
            <a:ext cx="2949416" cy="294941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847398" y="6796088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9346406" y="2087047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Connecting Wires</a:t>
            </a:r>
            <a:endParaRPr lang="en-US" sz="2058" dirty="0"/>
          </a:p>
        </p:txBody>
      </p:sp>
      <p:sp>
        <p:nvSpPr>
          <p:cNvPr id="14" name="Text 9"/>
          <p:cNvSpPr/>
          <p:nvPr/>
        </p:nvSpPr>
        <p:spPr>
          <a:xfrm>
            <a:off x="9346406" y="2636044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 all components.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9346406" y="3191351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6406" y="3796665"/>
            <a:ext cx="2949416" cy="124444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346406" y="5291018"/>
            <a:ext cx="294941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8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085255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46"/>
              </a:lnSpc>
              <a:buNone/>
            </a:pPr>
            <a:r>
              <a:rPr lang="en-US" sz="4117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Software</a:t>
            </a:r>
            <a:endParaRPr lang="en-US" sz="4117" dirty="0"/>
          </a:p>
        </p:txBody>
      </p:sp>
      <p:sp>
        <p:nvSpPr>
          <p:cNvPr id="7" name="Shape 3"/>
          <p:cNvSpPr/>
          <p:nvPr/>
        </p:nvSpPr>
        <p:spPr>
          <a:xfrm>
            <a:off x="2348389" y="232183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04242" y="2375773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470" dirty="0"/>
          </a:p>
        </p:txBody>
      </p:sp>
      <p:sp>
        <p:nvSpPr>
          <p:cNvPr id="9" name="Text 5"/>
          <p:cNvSpPr/>
          <p:nvPr/>
        </p:nvSpPr>
        <p:spPr>
          <a:xfrm>
            <a:off x="3070503" y="2321838"/>
            <a:ext cx="24409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Arduino IDE</a:t>
            </a:r>
            <a:endParaRPr lang="en-US" sz="2058" dirty="0"/>
          </a:p>
        </p:txBody>
      </p:sp>
      <p:sp>
        <p:nvSpPr>
          <p:cNvPr id="10" name="Text 6"/>
          <p:cNvSpPr/>
          <p:nvPr/>
        </p:nvSpPr>
        <p:spPr>
          <a:xfrm>
            <a:off x="3070503" y="2781895"/>
            <a:ext cx="244090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Programming environment for the system.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503" y="4098012"/>
            <a:ext cx="2440900" cy="24409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070503" y="6788825"/>
            <a:ext cx="24409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5733574" y="232183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5889427" y="2375773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0"/>
          <p:cNvSpPr/>
          <p:nvPr/>
        </p:nvSpPr>
        <p:spPr>
          <a:xfrm>
            <a:off x="6455688" y="2321838"/>
            <a:ext cx="24409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OpenCV</a:t>
            </a:r>
            <a:endParaRPr lang="en-US" sz="2058" dirty="0"/>
          </a:p>
        </p:txBody>
      </p:sp>
      <p:sp>
        <p:nvSpPr>
          <p:cNvPr id="16" name="Text 11"/>
          <p:cNvSpPr/>
          <p:nvPr/>
        </p:nvSpPr>
        <p:spPr>
          <a:xfrm>
            <a:off x="6455688" y="2781895"/>
            <a:ext cx="24409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Library for image processing.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688" y="3742611"/>
            <a:ext cx="2440900" cy="215443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455688" y="6146959"/>
            <a:ext cx="24409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9118759" y="2321838"/>
            <a:ext cx="499943" cy="499943"/>
          </a:xfrm>
          <a:prstGeom prst="roundRect">
            <a:avLst>
              <a:gd name="adj" fmla="val 80001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9274612" y="2375773"/>
            <a:ext cx="188238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88"/>
              </a:lnSpc>
              <a:buNone/>
            </a:pPr>
            <a:r>
              <a:rPr lang="en-US" sz="2470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470" dirty="0"/>
          </a:p>
        </p:txBody>
      </p:sp>
      <p:sp>
        <p:nvSpPr>
          <p:cNvPr id="21" name="Text 15"/>
          <p:cNvSpPr/>
          <p:nvPr/>
        </p:nvSpPr>
        <p:spPr>
          <a:xfrm>
            <a:off x="9840873" y="2321838"/>
            <a:ext cx="2440900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73"/>
              </a:lnSpc>
              <a:buNone/>
            </a:pPr>
            <a:r>
              <a:rPr lang="en-US" sz="2058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Processing</a:t>
            </a:r>
            <a:endParaRPr lang="en-US" sz="2058" dirty="0"/>
          </a:p>
        </p:txBody>
      </p:sp>
      <p:sp>
        <p:nvSpPr>
          <p:cNvPr id="22" name="Text 16"/>
          <p:cNvSpPr/>
          <p:nvPr/>
        </p:nvSpPr>
        <p:spPr>
          <a:xfrm>
            <a:off x="9840873" y="2781895"/>
            <a:ext cx="244090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sensor data for drowsiness.</a:t>
            </a:r>
            <a:endParaRPr lang="en-US" sz="175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0873" y="3742611"/>
            <a:ext cx="2439829" cy="1628537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840873" y="5621060"/>
            <a:ext cx="24409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2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127772" y="515898"/>
            <a:ext cx="8374856" cy="11018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338"/>
              </a:lnSpc>
              <a:buNone/>
            </a:pPr>
            <a:r>
              <a:rPr lang="en-US" sz="347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//Program code for Anti sleep alarm Detector for drivers</a:t>
            </a:r>
            <a:endParaRPr lang="en-US" sz="3471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772" y="1992273"/>
            <a:ext cx="6134457" cy="521112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127772" y="7414141"/>
            <a:ext cx="8374856" cy="2995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0"/>
              </a:lnSpc>
              <a:buNone/>
            </a:pPr>
            <a:endParaRPr lang="en-US" sz="1475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522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72345" y="3236238"/>
            <a:ext cx="4992410" cy="624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14"/>
              </a:lnSpc>
              <a:buNone/>
            </a:pPr>
            <a:r>
              <a:rPr lang="en-US" sz="3931" b="1" dirty="0">
                <a:solidFill>
                  <a:srgbClr val="00002E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Methodology</a:t>
            </a:r>
            <a:endParaRPr lang="en-US" sz="3931" dirty="0"/>
          </a:p>
        </p:txBody>
      </p:sp>
      <p:sp>
        <p:nvSpPr>
          <p:cNvPr id="6" name="Shape 2"/>
          <p:cNvSpPr/>
          <p:nvPr/>
        </p:nvSpPr>
        <p:spPr>
          <a:xfrm>
            <a:off x="2572345" y="5912048"/>
            <a:ext cx="9485590" cy="26432"/>
          </a:xfrm>
          <a:prstGeom prst="rect">
            <a:avLst/>
          </a:prstGeom>
          <a:solidFill>
            <a:srgbClr val="DFDFEB"/>
          </a:solidFill>
          <a:ln/>
        </p:spPr>
      </p:sp>
      <p:sp>
        <p:nvSpPr>
          <p:cNvPr id="7" name="Shape 3"/>
          <p:cNvSpPr/>
          <p:nvPr/>
        </p:nvSpPr>
        <p:spPr>
          <a:xfrm>
            <a:off x="4877395" y="5169515"/>
            <a:ext cx="26432" cy="742593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8" name="Shape 4"/>
          <p:cNvSpPr/>
          <p:nvPr/>
        </p:nvSpPr>
        <p:spPr>
          <a:xfrm>
            <a:off x="4652010" y="5673388"/>
            <a:ext cx="477322" cy="477322"/>
          </a:xfrm>
          <a:prstGeom prst="roundRect">
            <a:avLst>
              <a:gd name="adj" fmla="val 80014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800838" y="5724823"/>
            <a:ext cx="179665" cy="374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48"/>
              </a:lnSpc>
              <a:buNone/>
            </a:pPr>
            <a:r>
              <a:rPr lang="en-US" sz="2359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59" dirty="0"/>
          </a:p>
        </p:txBody>
      </p:sp>
      <p:sp>
        <p:nvSpPr>
          <p:cNvPr id="10" name="Text 6"/>
          <p:cNvSpPr/>
          <p:nvPr/>
        </p:nvSpPr>
        <p:spPr>
          <a:xfrm>
            <a:off x="3642598" y="4178498"/>
            <a:ext cx="2496145" cy="312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7"/>
              </a:lnSpc>
              <a:buNone/>
            </a:pPr>
            <a:r>
              <a:rPr lang="en-US" sz="1966" b="1" dirty="0">
                <a:solidFill>
                  <a:srgbClr val="2D4DF2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Sensor Setup</a:t>
            </a:r>
            <a:endParaRPr lang="en-US" sz="1966" dirty="0"/>
          </a:p>
        </p:txBody>
      </p:sp>
      <p:sp>
        <p:nvSpPr>
          <p:cNvPr id="11" name="Text 7"/>
          <p:cNvSpPr/>
          <p:nvPr/>
        </p:nvSpPr>
        <p:spPr>
          <a:xfrm>
            <a:off x="2784515" y="4617839"/>
            <a:ext cx="4212312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3"/>
              </a:lnSpc>
              <a:buNone/>
            </a:pPr>
            <a:r>
              <a:rPr lang="en-US" sz="167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 eye blink sensor to microcontroller.</a:t>
            </a:r>
            <a:endParaRPr lang="en-US" sz="1671" dirty="0"/>
          </a:p>
        </p:txBody>
      </p:sp>
      <p:sp>
        <p:nvSpPr>
          <p:cNvPr id="12" name="Shape 8"/>
          <p:cNvSpPr/>
          <p:nvPr/>
        </p:nvSpPr>
        <p:spPr>
          <a:xfrm>
            <a:off x="7301865" y="5911989"/>
            <a:ext cx="26432" cy="742593"/>
          </a:xfrm>
          <a:prstGeom prst="rect">
            <a:avLst/>
          </a:prstGeom>
          <a:solidFill>
            <a:srgbClr val="015F98"/>
          </a:solidFill>
          <a:ln/>
        </p:spPr>
      </p:sp>
      <p:sp>
        <p:nvSpPr>
          <p:cNvPr id="13" name="Shape 9"/>
          <p:cNvSpPr/>
          <p:nvPr/>
        </p:nvSpPr>
        <p:spPr>
          <a:xfrm>
            <a:off x="7076480" y="5673388"/>
            <a:ext cx="477322" cy="477322"/>
          </a:xfrm>
          <a:prstGeom prst="roundRect">
            <a:avLst>
              <a:gd name="adj" fmla="val 80014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25308" y="5724823"/>
            <a:ext cx="179665" cy="374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48"/>
              </a:lnSpc>
              <a:buNone/>
            </a:pPr>
            <a:r>
              <a:rPr lang="en-US" sz="2359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59" dirty="0"/>
          </a:p>
        </p:txBody>
      </p:sp>
      <p:sp>
        <p:nvSpPr>
          <p:cNvPr id="15" name="Text 11"/>
          <p:cNvSpPr/>
          <p:nvPr/>
        </p:nvSpPr>
        <p:spPr>
          <a:xfrm>
            <a:off x="6066949" y="6866811"/>
            <a:ext cx="2496145" cy="312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7"/>
              </a:lnSpc>
              <a:buNone/>
            </a:pPr>
            <a:r>
              <a:rPr lang="en-US" sz="1966" b="1" dirty="0">
                <a:solidFill>
                  <a:srgbClr val="015F98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Collection</a:t>
            </a:r>
            <a:endParaRPr lang="en-US" sz="1966" dirty="0"/>
          </a:p>
        </p:txBody>
      </p:sp>
      <p:sp>
        <p:nvSpPr>
          <p:cNvPr id="16" name="Text 12"/>
          <p:cNvSpPr/>
          <p:nvPr/>
        </p:nvSpPr>
        <p:spPr>
          <a:xfrm>
            <a:off x="5208865" y="7306151"/>
            <a:ext cx="4212431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3"/>
              </a:lnSpc>
              <a:buNone/>
            </a:pPr>
            <a:r>
              <a:rPr lang="en-US" sz="167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Collect real-time data on eye closure.</a:t>
            </a:r>
            <a:endParaRPr lang="en-US" sz="1671" dirty="0"/>
          </a:p>
        </p:txBody>
      </p:sp>
      <p:sp>
        <p:nvSpPr>
          <p:cNvPr id="17" name="Shape 13"/>
          <p:cNvSpPr/>
          <p:nvPr/>
        </p:nvSpPr>
        <p:spPr>
          <a:xfrm>
            <a:off x="9726335" y="5169515"/>
            <a:ext cx="26432" cy="742593"/>
          </a:xfrm>
          <a:prstGeom prst="rect">
            <a:avLst/>
          </a:prstGeom>
          <a:solidFill>
            <a:srgbClr val="AD1F96"/>
          </a:solidFill>
          <a:ln/>
        </p:spPr>
      </p:sp>
      <p:sp>
        <p:nvSpPr>
          <p:cNvPr id="18" name="Shape 14"/>
          <p:cNvSpPr/>
          <p:nvPr/>
        </p:nvSpPr>
        <p:spPr>
          <a:xfrm>
            <a:off x="9500949" y="5673388"/>
            <a:ext cx="477322" cy="477322"/>
          </a:xfrm>
          <a:prstGeom prst="roundRect">
            <a:avLst>
              <a:gd name="adj" fmla="val 80014"/>
            </a:avLst>
          </a:prstGeom>
          <a:solidFill>
            <a:srgbClr val="F3F3FF"/>
          </a:solidFill>
          <a:ln w="22860">
            <a:solidFill>
              <a:srgbClr val="00002E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649778" y="5724823"/>
            <a:ext cx="179665" cy="3744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48"/>
              </a:lnSpc>
              <a:buNone/>
            </a:pPr>
            <a:r>
              <a:rPr lang="en-US" sz="2359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59" dirty="0"/>
          </a:p>
        </p:txBody>
      </p:sp>
      <p:sp>
        <p:nvSpPr>
          <p:cNvPr id="20" name="Text 16"/>
          <p:cNvSpPr/>
          <p:nvPr/>
        </p:nvSpPr>
        <p:spPr>
          <a:xfrm>
            <a:off x="8491418" y="4178498"/>
            <a:ext cx="2496145" cy="3120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57"/>
              </a:lnSpc>
              <a:buNone/>
            </a:pPr>
            <a:r>
              <a:rPr lang="en-US" sz="1966" b="1" dirty="0">
                <a:solidFill>
                  <a:srgbClr val="AD1F9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Alert System</a:t>
            </a:r>
            <a:endParaRPr lang="en-US" sz="1966" dirty="0"/>
          </a:p>
        </p:txBody>
      </p:sp>
      <p:sp>
        <p:nvSpPr>
          <p:cNvPr id="21" name="Text 17"/>
          <p:cNvSpPr/>
          <p:nvPr/>
        </p:nvSpPr>
        <p:spPr>
          <a:xfrm>
            <a:off x="7633335" y="4617839"/>
            <a:ext cx="4212431" cy="3394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3"/>
              </a:lnSpc>
              <a:buNone/>
            </a:pPr>
            <a:r>
              <a:rPr lang="en-US" sz="167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Trigger buzzer when drowsiness detected.</a:t>
            </a:r>
            <a:endParaRPr lang="en-US" sz="1671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2024-06-01T17:10:53Z</dcterms:created>
  <dcterms:modified xsi:type="dcterms:W3CDTF">2024-06-01T17:10:53Z</dcterms:modified>
</cp:coreProperties>
</file>